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62" r:id="rId2"/>
    <p:sldId id="263" r:id="rId3"/>
    <p:sldId id="264" r:id="rId4"/>
    <p:sldId id="266" r:id="rId5"/>
    <p:sldId id="259" r:id="rId6"/>
    <p:sldId id="265" r:id="rId7"/>
    <p:sldId id="261" r:id="rId8"/>
  </p:sldIdLst>
  <p:sldSz cx="9144000" cy="6858000" type="screen4x3"/>
  <p:notesSz cx="6858000" cy="9144000"/>
  <p:embeddedFontLst>
    <p:embeddedFont>
      <p:font typeface="Amperzand" pitchFamily="2" charset="77"/>
      <p:regular r:id="rId10"/>
    </p:embeddedFont>
    <p:embeddedFont>
      <p:font typeface="Helvetica Neue Light" panose="02000403000000020004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6"/>
  </p:normalViewPr>
  <p:slideViewPr>
    <p:cSldViewPr snapToGrid="0" snapToObjects="1">
      <p:cViewPr>
        <p:scale>
          <a:sx n="107" d="100"/>
          <a:sy n="107" d="100"/>
        </p:scale>
        <p:origin x="5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8bfe6401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358bfe640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7580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8bfe6401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g358bfe640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5332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8bfe6401_1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g358bfe6401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9284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6982ba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6982ba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8b8ea531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358b8ea5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5427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6982baad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76982baa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92968" y="1151929"/>
            <a:ext cx="7358100" cy="23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Helvetica Neue Light"/>
              <a:buNone/>
              <a:defRPr sz="5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 Light"/>
              <a:buNone/>
              <a:defRPr sz="5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92968" y="3536156"/>
            <a:ext cx="73581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 Light"/>
              <a:buNone/>
              <a:defRPr sz="1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746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Char char="•"/>
              <a:defRPr sz="23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3746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Char char="•"/>
              <a:defRPr sz="23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3746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Char char="•"/>
              <a:defRPr sz="23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37465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 Light"/>
              <a:buChar char="•"/>
              <a:defRPr sz="23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19600" y="6173291"/>
            <a:ext cx="2133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 Light"/>
              <a:buNone/>
              <a:defRPr sz="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230247" y="243017"/>
            <a:ext cx="2057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Mood Board</a:t>
            </a:r>
            <a:endParaRPr sz="900"/>
          </a:p>
        </p:txBody>
      </p:sp>
      <p:sp>
        <p:nvSpPr>
          <p:cNvPr id="59" name="Google Shape;59;p14"/>
          <p:cNvSpPr/>
          <p:nvPr/>
        </p:nvSpPr>
        <p:spPr>
          <a:xfrm>
            <a:off x="6179332" y="6426671"/>
            <a:ext cx="28014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</a:pPr>
            <a:r>
              <a:rPr lang="en" sz="1200" dirty="0">
                <a:latin typeface="Helvetica Neue Light"/>
                <a:ea typeface="Helvetica Neue Light"/>
                <a:sym typeface="Helvetica Neue Light"/>
              </a:rPr>
              <a:t>Kate Shan</a:t>
            </a:r>
            <a:endParaRPr sz="900" dirty="0"/>
          </a:p>
        </p:txBody>
      </p:sp>
      <p:sp>
        <p:nvSpPr>
          <p:cNvPr id="60" name="Google Shape;60;p14"/>
          <p:cNvSpPr/>
          <p:nvPr/>
        </p:nvSpPr>
        <p:spPr>
          <a:xfrm>
            <a:off x="230248" y="649321"/>
            <a:ext cx="86835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Description of your mood board based on the criteria you have chosen. What are the keywords? Any visual patterns you have observed? What are the key visual elements?</a:t>
            </a:r>
            <a:endParaRPr sz="900"/>
          </a:p>
        </p:txBody>
      </p:sp>
      <p:pic>
        <p:nvPicPr>
          <p:cNvPr id="3" name="Picture 2" descr="A picture containing water, photo, bird, large&#10;&#10;Description automatically generated">
            <a:extLst>
              <a:ext uri="{FF2B5EF4-FFF2-40B4-BE49-F238E27FC236}">
                <a16:creationId xmlns:a16="http://schemas.microsoft.com/office/drawing/2014/main" id="{57EB29F3-2F52-0243-8160-A87D37A07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182" y="1178993"/>
            <a:ext cx="6647631" cy="513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193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230247" y="243017"/>
            <a:ext cx="2057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Mood Board</a:t>
            </a:r>
            <a:endParaRPr sz="900"/>
          </a:p>
        </p:txBody>
      </p:sp>
      <p:sp>
        <p:nvSpPr>
          <p:cNvPr id="59" name="Google Shape;59;p14"/>
          <p:cNvSpPr/>
          <p:nvPr/>
        </p:nvSpPr>
        <p:spPr>
          <a:xfrm>
            <a:off x="6179332" y="6426671"/>
            <a:ext cx="28014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</a:pPr>
            <a:r>
              <a:rPr lang="en" sz="1200" dirty="0">
                <a:latin typeface="Helvetica Neue Light"/>
                <a:ea typeface="Helvetica Neue Light"/>
                <a:sym typeface="Helvetica Neue Light"/>
              </a:rPr>
              <a:t>Kate Shan</a:t>
            </a:r>
            <a:endParaRPr sz="900" dirty="0"/>
          </a:p>
        </p:txBody>
      </p:sp>
      <p:sp>
        <p:nvSpPr>
          <p:cNvPr id="60" name="Google Shape;60;p14"/>
          <p:cNvSpPr/>
          <p:nvPr/>
        </p:nvSpPr>
        <p:spPr>
          <a:xfrm>
            <a:off x="230248" y="649321"/>
            <a:ext cx="86835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Description of your mood board based on the criteria you have chosen. What are the keywords? Any visual patterns you have observed? What are the key visual elements?</a:t>
            </a:r>
            <a:endParaRPr sz="900"/>
          </a:p>
        </p:txBody>
      </p:sp>
      <p:pic>
        <p:nvPicPr>
          <p:cNvPr id="4" name="Picture 3" descr="A picture containing coffee, cup, table, food&#10;&#10;Description automatically generated">
            <a:extLst>
              <a:ext uri="{FF2B5EF4-FFF2-40B4-BE49-F238E27FC236}">
                <a16:creationId xmlns:a16="http://schemas.microsoft.com/office/drawing/2014/main" id="{0D2C04CE-4CBE-FB40-B6C4-2B1F98286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902" y="1137525"/>
            <a:ext cx="6942191" cy="5364420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61824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230247" y="243017"/>
            <a:ext cx="2057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Color Palette</a:t>
            </a:r>
            <a:endParaRPr sz="900"/>
          </a:p>
        </p:txBody>
      </p:sp>
      <p:sp>
        <p:nvSpPr>
          <p:cNvPr id="70" name="Google Shape;70;p15"/>
          <p:cNvSpPr/>
          <p:nvPr/>
        </p:nvSpPr>
        <p:spPr>
          <a:xfrm>
            <a:off x="6179332" y="6426671"/>
            <a:ext cx="28014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</a:pPr>
            <a:r>
              <a:rPr lang="en-US" sz="1200" dirty="0"/>
              <a:t>Kate Shan</a:t>
            </a:r>
            <a:endParaRPr sz="1200" dirty="0"/>
          </a:p>
        </p:txBody>
      </p:sp>
      <p:sp>
        <p:nvSpPr>
          <p:cNvPr id="71" name="Google Shape;71;p15"/>
          <p:cNvSpPr/>
          <p:nvPr/>
        </p:nvSpPr>
        <p:spPr>
          <a:xfrm>
            <a:off x="230248" y="1012716"/>
            <a:ext cx="2488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Screen 1: Stress Status</a:t>
            </a:r>
            <a:endParaRPr sz="900"/>
          </a:p>
        </p:txBody>
      </p:sp>
      <p:sp>
        <p:nvSpPr>
          <p:cNvPr id="72" name="Google Shape;72;p15"/>
          <p:cNvSpPr/>
          <p:nvPr/>
        </p:nvSpPr>
        <p:spPr>
          <a:xfrm>
            <a:off x="5037073" y="1012716"/>
            <a:ext cx="24882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Screen 2: Relaxation</a:t>
            </a:r>
            <a:endParaRPr sz="900" dirty="0"/>
          </a:p>
        </p:txBody>
      </p:sp>
      <p:pic>
        <p:nvPicPr>
          <p:cNvPr id="5" name="Picture 4" descr="A store front at night&#10;&#10;Description automatically generated">
            <a:extLst>
              <a:ext uri="{FF2B5EF4-FFF2-40B4-BE49-F238E27FC236}">
                <a16:creationId xmlns:a16="http://schemas.microsoft.com/office/drawing/2014/main" id="{D94B3490-07ED-3549-B678-DE8CB3A6F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47" y="1626703"/>
            <a:ext cx="4315514" cy="3604591"/>
          </a:xfrm>
          <a:prstGeom prst="rect">
            <a:avLst/>
          </a:prstGeom>
        </p:spPr>
      </p:pic>
      <p:pic>
        <p:nvPicPr>
          <p:cNvPr id="7" name="Picture 6" descr="A cup of coffee on a table&#10;&#10;Description automatically generated">
            <a:extLst>
              <a:ext uri="{FF2B5EF4-FFF2-40B4-BE49-F238E27FC236}">
                <a16:creationId xmlns:a16="http://schemas.microsoft.com/office/drawing/2014/main" id="{FCCC9FDA-C547-0C4D-820F-C5A587F7F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282" y="1626703"/>
            <a:ext cx="4235450" cy="360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95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1653C-C0E3-8947-9D27-DCEDC5B3F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Typography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D78A5D-CE95-E847-B5EF-138425ED7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709433"/>
            <a:ext cx="4066662" cy="4555200"/>
          </a:xfrm>
        </p:spPr>
        <p:txBody>
          <a:bodyPr/>
          <a:lstStyle/>
          <a:p>
            <a:pPr marL="114300" indent="0">
              <a:lnSpc>
                <a:spcPct val="150000"/>
              </a:lnSpc>
              <a:buNone/>
            </a:pPr>
            <a:r>
              <a:rPr lang="en-US" sz="4800" dirty="0">
                <a:latin typeface="Amperzand" pitchFamily="2" charset="77"/>
                <a:ea typeface="Amperzand" pitchFamily="2" charset="77"/>
              </a:rPr>
              <a:t>Pairing type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4800" dirty="0">
                <a:latin typeface="AlphaWood" pitchFamily="2" charset="0"/>
                <a:ea typeface="Amperzand" pitchFamily="2" charset="77"/>
              </a:rPr>
              <a:t>Pairing type</a:t>
            </a:r>
          </a:p>
          <a:p>
            <a:pPr marL="114300" indent="0">
              <a:lnSpc>
                <a:spcPct val="150000"/>
              </a:lnSpc>
              <a:buNone/>
            </a:pPr>
            <a:r>
              <a:rPr lang="en-US" sz="4800" dirty="0">
                <a:latin typeface="HeadLineA" pitchFamily="2" charset="-127"/>
                <a:ea typeface="HeadLineA" pitchFamily="2" charset="-127"/>
              </a:rPr>
              <a:t>Pairing type</a:t>
            </a:r>
          </a:p>
          <a:p>
            <a:endParaRPr lang="en-US" sz="3200" dirty="0">
              <a:latin typeface="AlphaWood" pitchFamily="2" charset="0"/>
              <a:ea typeface="Amperzand" pitchFamily="2" charset="77"/>
            </a:endParaRPr>
          </a:p>
          <a:p>
            <a:endParaRPr lang="en-US" sz="3200" dirty="0">
              <a:latin typeface="Amperzand" pitchFamily="2" charset="77"/>
              <a:ea typeface="Amperzand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F906C8-6DA4-E748-AD48-D985A8648110}"/>
              </a:ext>
            </a:extLst>
          </p:cNvPr>
          <p:cNvSpPr txBox="1"/>
          <p:nvPr/>
        </p:nvSpPr>
        <p:spPr>
          <a:xfrm>
            <a:off x="4383071" y="975117"/>
            <a:ext cx="3445727" cy="1989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dirty="0" err="1">
                <a:latin typeface="Amperzand" pitchFamily="2" charset="77"/>
                <a:ea typeface="Amperzand" pitchFamily="2" charset="77"/>
              </a:rPr>
              <a:t>Amperzand</a:t>
            </a:r>
            <a:endParaRPr lang="en-US" sz="1600" dirty="0">
              <a:latin typeface="Amperzand" pitchFamily="2" charset="77"/>
              <a:ea typeface="Amperzand" pitchFamily="2" charset="77"/>
            </a:endParaRPr>
          </a:p>
          <a:p>
            <a:pPr>
              <a:lnSpc>
                <a:spcPct val="125000"/>
              </a:lnSpc>
            </a:pPr>
            <a:r>
              <a:rPr lang="en-US" dirty="0"/>
              <a:t>This is </a:t>
            </a:r>
            <a:r>
              <a:rPr lang="en-US" dirty="0" err="1"/>
              <a:t>Amperzand</a:t>
            </a:r>
            <a:r>
              <a:rPr lang="en-US" dirty="0"/>
              <a:t> regular. This font is used in displaying the date. As a hand-drawn cat is used to display the stress of users,  </a:t>
            </a:r>
            <a:r>
              <a:rPr lang="en-US" dirty="0" err="1"/>
              <a:t>Amperzand</a:t>
            </a:r>
            <a:r>
              <a:rPr lang="en-US" dirty="0"/>
              <a:t> is used to create a playful atmosphere though out the whole design.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D2696F-388A-1B47-92CB-D7AE2AAE28F4}"/>
              </a:ext>
            </a:extLst>
          </p:cNvPr>
          <p:cNvSpPr txBox="1"/>
          <p:nvPr/>
        </p:nvSpPr>
        <p:spPr>
          <a:xfrm>
            <a:off x="4378363" y="3057653"/>
            <a:ext cx="3445728" cy="145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dirty="0">
                <a:latin typeface="AlphaWood" pitchFamily="2" charset="0"/>
              </a:rPr>
              <a:t>Alpha Wood</a:t>
            </a:r>
          </a:p>
          <a:p>
            <a:pPr>
              <a:lnSpc>
                <a:spcPct val="125000"/>
              </a:lnSpc>
            </a:pPr>
            <a:r>
              <a:rPr lang="en-US" dirty="0">
                <a:latin typeface="+mj-lt"/>
              </a:rPr>
              <a:t>This is Alpha Wood regular. This is used to create a stressful feeling but still maintain the hand-drawn topic for the whole design.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FE7FE5-439C-074F-B787-F42C5DA896D0}"/>
              </a:ext>
            </a:extLst>
          </p:cNvPr>
          <p:cNvSpPr txBox="1"/>
          <p:nvPr/>
        </p:nvSpPr>
        <p:spPr>
          <a:xfrm>
            <a:off x="4378362" y="4601580"/>
            <a:ext cx="3708708" cy="1720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600" dirty="0" err="1">
                <a:latin typeface="HeadLineA" pitchFamily="2" charset="-127"/>
                <a:ea typeface="HeadLineA" pitchFamily="2" charset="-127"/>
              </a:rPr>
              <a:t>HeadLineA</a:t>
            </a:r>
            <a:endParaRPr lang="en-US" sz="1600" dirty="0">
              <a:latin typeface="HeadLineA" pitchFamily="2" charset="-127"/>
              <a:ea typeface="HeadLineA" pitchFamily="2" charset="-127"/>
            </a:endParaRPr>
          </a:p>
          <a:p>
            <a:pPr>
              <a:lnSpc>
                <a:spcPct val="125000"/>
              </a:lnSpc>
            </a:pPr>
            <a:r>
              <a:rPr lang="en-US" dirty="0">
                <a:latin typeface="+mn-lt"/>
                <a:ea typeface="HeadLineA" pitchFamily="2" charset="-127"/>
              </a:rPr>
              <a:t>This is </a:t>
            </a:r>
            <a:r>
              <a:rPr lang="en-US" dirty="0" err="1">
                <a:latin typeface="+mn-lt"/>
                <a:ea typeface="HeadLineA" pitchFamily="2" charset="-127"/>
              </a:rPr>
              <a:t>HeadLineA</a:t>
            </a:r>
            <a:r>
              <a:rPr lang="en-US" dirty="0">
                <a:latin typeface="+mn-lt"/>
                <a:ea typeface="HeadLineA" pitchFamily="2" charset="-127"/>
              </a:rPr>
              <a:t> regular. This is used to tell user to click on “Next” button. Using this font instead of Alpha wood is because I want to give user a more positive feeling and encourage them to click on “Next”.</a:t>
            </a:r>
          </a:p>
        </p:txBody>
      </p:sp>
      <p:sp>
        <p:nvSpPr>
          <p:cNvPr id="7" name="Google Shape;70;p15">
            <a:extLst>
              <a:ext uri="{FF2B5EF4-FFF2-40B4-BE49-F238E27FC236}">
                <a16:creationId xmlns:a16="http://schemas.microsoft.com/office/drawing/2014/main" id="{6B2B5933-63B1-5F4B-BD9C-12B5264798F5}"/>
              </a:ext>
            </a:extLst>
          </p:cNvPr>
          <p:cNvSpPr/>
          <p:nvPr/>
        </p:nvSpPr>
        <p:spPr>
          <a:xfrm>
            <a:off x="6179332" y="6426671"/>
            <a:ext cx="28014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550" tIns="46550" rIns="46550" bIns="46550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</a:pPr>
            <a:r>
              <a:rPr lang="en-US" sz="1200" dirty="0"/>
              <a:t>Kate Shan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664130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230247" y="243017"/>
            <a:ext cx="2057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 Light"/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Wearable</a:t>
            </a:r>
            <a:r>
              <a:rPr lang="en" sz="15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Sketches</a:t>
            </a:r>
            <a:endParaRPr sz="100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4F58914-289A-A345-92A3-13ACC40AD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876805" y="2146554"/>
            <a:ext cx="5102355" cy="38267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46977F-E618-7440-B505-80244FEBF5EA}"/>
              </a:ext>
            </a:extLst>
          </p:cNvPr>
          <p:cNvSpPr txBox="1"/>
          <p:nvPr/>
        </p:nvSpPr>
        <p:spPr>
          <a:xfrm>
            <a:off x="1007154" y="908339"/>
            <a:ext cx="2560386" cy="1200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Thumb ring 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Displays warning when it senses stress from user!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7502" y="620314"/>
            <a:ext cx="2792386" cy="561720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/>
          <p:nvPr/>
        </p:nvSpPr>
        <p:spPr>
          <a:xfrm>
            <a:off x="230247" y="243017"/>
            <a:ext cx="2057227" cy="3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 Light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Screen Sketches</a:t>
            </a:r>
            <a:endParaRPr sz="1000"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5925" y="620314"/>
            <a:ext cx="2792386" cy="561720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2793519" y="3139294"/>
            <a:ext cx="2057226" cy="293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lang="en" sz="13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Screen 1</a:t>
            </a:r>
            <a:endParaRPr sz="1000"/>
          </a:p>
        </p:txBody>
      </p:sp>
      <p:sp>
        <p:nvSpPr>
          <p:cNvPr id="84" name="Google Shape;84;p16"/>
          <p:cNvSpPr/>
          <p:nvPr/>
        </p:nvSpPr>
        <p:spPr>
          <a:xfrm>
            <a:off x="6155080" y="3139294"/>
            <a:ext cx="2057226" cy="293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 Light"/>
              <a:buNone/>
            </a:pPr>
            <a:r>
              <a:rPr lang="en" sz="13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Screen 2</a:t>
            </a:r>
            <a:endParaRPr sz="1000"/>
          </a:p>
        </p:txBody>
      </p:sp>
      <p:sp>
        <p:nvSpPr>
          <p:cNvPr id="85" name="Google Shape;85;p16"/>
          <p:cNvSpPr/>
          <p:nvPr/>
        </p:nvSpPr>
        <p:spPr>
          <a:xfrm>
            <a:off x="6179332" y="6426671"/>
            <a:ext cx="2801460" cy="29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 Light"/>
              <a:buNone/>
            </a:pPr>
            <a:r>
              <a:rPr lang="en" sz="1300" dirty="0">
                <a:latin typeface="Helvetica Neue Light"/>
                <a:ea typeface="Helvetica Neue Light"/>
                <a:sym typeface="Helvetica Neue Light"/>
              </a:rPr>
              <a:t>Kate Shan</a:t>
            </a:r>
            <a:endParaRPr sz="10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04DD636-C7EC-234A-B758-9B11CC2936A6}"/>
              </a:ext>
            </a:extLst>
          </p:cNvPr>
          <p:cNvGrpSpPr/>
          <p:nvPr/>
        </p:nvGrpSpPr>
        <p:grpSpPr>
          <a:xfrm>
            <a:off x="4447397" y="1460628"/>
            <a:ext cx="532038" cy="246221"/>
            <a:chOff x="4456824" y="1413458"/>
            <a:chExt cx="532038" cy="246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0EBCF6-F6AF-474A-B398-DD7EB6B4F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53568" y="1470581"/>
              <a:ext cx="135294" cy="13197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00788F-10F5-4940-A72E-E8BE5EA83788}"/>
                </a:ext>
              </a:extLst>
            </p:cNvPr>
            <p:cNvSpPr txBox="1"/>
            <p:nvPr/>
          </p:nvSpPr>
          <p:spPr>
            <a:xfrm>
              <a:off x="4456824" y="1413458"/>
              <a:ext cx="447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Next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8BB5DB50-FDAF-4947-A768-56D5DE9A4FAB}"/>
              </a:ext>
            </a:extLst>
          </p:cNvPr>
          <p:cNvSpPr/>
          <p:nvPr/>
        </p:nvSpPr>
        <p:spPr>
          <a:xfrm>
            <a:off x="5948337" y="1231138"/>
            <a:ext cx="2470712" cy="4395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9504B553-5728-F244-971E-27219BC166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6319" y="2408088"/>
            <a:ext cx="1633004" cy="2785475"/>
          </a:xfrm>
          <a:prstGeom prst="rect">
            <a:avLst/>
          </a:prstGeom>
        </p:spPr>
      </p:pic>
      <p:pic>
        <p:nvPicPr>
          <p:cNvPr id="23" name="Picture 22" descr="A close up of a logo&#10;&#10;Description automatically generated">
            <a:extLst>
              <a:ext uri="{FF2B5EF4-FFF2-40B4-BE49-F238E27FC236}">
                <a16:creationId xmlns:a16="http://schemas.microsoft.com/office/drawing/2014/main" id="{7643FFBE-0D9C-9745-84BE-A181EBDE13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7712" y="1282600"/>
            <a:ext cx="378607" cy="35509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9386501-5EDA-9D46-A0CD-1792CD7E1820}"/>
              </a:ext>
            </a:extLst>
          </p:cNvPr>
          <p:cNvSpPr txBox="1"/>
          <p:nvPr/>
        </p:nvSpPr>
        <p:spPr>
          <a:xfrm>
            <a:off x="6686368" y="1440783"/>
            <a:ext cx="9946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mperzand" pitchFamily="2" charset="77"/>
                <a:ea typeface="Amperzand" pitchFamily="2" charset="77"/>
              </a:rPr>
              <a:t>6 April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F6AA260-317C-3B47-82E5-47B25F6AB141}"/>
              </a:ext>
            </a:extLst>
          </p:cNvPr>
          <p:cNvSpPr txBox="1"/>
          <p:nvPr/>
        </p:nvSpPr>
        <p:spPr>
          <a:xfrm>
            <a:off x="6368538" y="1949389"/>
            <a:ext cx="169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874B04"/>
                </a:solidFill>
                <a:latin typeface="Amperzand" pitchFamily="2" charset="77"/>
                <a:ea typeface="Amperzand" pitchFamily="2" charset="77"/>
              </a:rPr>
              <a:t>Take a Break 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0713D1-7326-C540-8DB1-6A2FCE598492}"/>
              </a:ext>
            </a:extLst>
          </p:cNvPr>
          <p:cNvSpPr/>
          <p:nvPr/>
        </p:nvSpPr>
        <p:spPr>
          <a:xfrm>
            <a:off x="2586545" y="1214413"/>
            <a:ext cx="2470712" cy="4395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D757D927-8768-E04F-9DFC-3A6F61DE09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1770" y="2468501"/>
            <a:ext cx="1542582" cy="2658153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12E947BA-698D-9040-B60F-7C1685CB18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4270" y="1282601"/>
            <a:ext cx="378607" cy="3550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BAD3659-B0AF-DD49-9121-3DC9333B01D9}"/>
              </a:ext>
            </a:extLst>
          </p:cNvPr>
          <p:cNvSpPr txBox="1"/>
          <p:nvPr/>
        </p:nvSpPr>
        <p:spPr>
          <a:xfrm>
            <a:off x="3203409" y="1460145"/>
            <a:ext cx="10279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mperzand" pitchFamily="2" charset="77"/>
                <a:ea typeface="Amperzand" pitchFamily="2" charset="77"/>
              </a:rPr>
              <a:t>6 April 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D2F0B0-5186-CA4B-B266-0502CE8EBDB9}"/>
              </a:ext>
            </a:extLst>
          </p:cNvPr>
          <p:cNvSpPr txBox="1"/>
          <p:nvPr/>
        </p:nvSpPr>
        <p:spPr>
          <a:xfrm>
            <a:off x="3500563" y="2265124"/>
            <a:ext cx="4042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lphaWood" pitchFamily="2" charset="0"/>
                <a:ea typeface="Toppan Bunkyu Midashi Gothic Ex" panose="020B0900000000000000" pitchFamily="34" charset="-128"/>
              </a:rPr>
              <a:t>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9DE516-0DAD-C74A-8FB7-C7BE812ED920}"/>
              </a:ext>
            </a:extLst>
          </p:cNvPr>
          <p:cNvSpPr txBox="1"/>
          <p:nvPr/>
        </p:nvSpPr>
        <p:spPr>
          <a:xfrm>
            <a:off x="3160854" y="1838021"/>
            <a:ext cx="1143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lphaWood" pitchFamily="2" charset="0"/>
                <a:ea typeface="HeadLineA" pitchFamily="2" charset="-127"/>
              </a:rPr>
              <a:t>Stressed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B7473DDF-F076-3F46-8A58-D9E554D2E5A4}"/>
              </a:ext>
            </a:extLst>
          </p:cNvPr>
          <p:cNvSpPr/>
          <p:nvPr/>
        </p:nvSpPr>
        <p:spPr>
          <a:xfrm>
            <a:off x="3408433" y="5242826"/>
            <a:ext cx="826935" cy="24649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adLineA" pitchFamily="2" charset="-127"/>
                <a:ea typeface="HeadLineA" pitchFamily="2" charset="-127"/>
                <a:cs typeface="Aharoni" panose="02010803020104030203" pitchFamily="2" charset="-79"/>
              </a:rPr>
              <a:t>Next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6EB91A7-0C9E-A24D-9A57-2803C2E5EC7E}"/>
              </a:ext>
            </a:extLst>
          </p:cNvPr>
          <p:cNvCxnSpPr>
            <a:cxnSpLocks/>
          </p:cNvCxnSpPr>
          <p:nvPr/>
        </p:nvCxnSpPr>
        <p:spPr>
          <a:xfrm flipV="1">
            <a:off x="4754880" y="3564172"/>
            <a:ext cx="0" cy="5625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421BFAC-59A4-A141-B2A7-2693CC7BB5A1}"/>
              </a:ext>
            </a:extLst>
          </p:cNvPr>
          <p:cNvSpPr txBox="1"/>
          <p:nvPr/>
        </p:nvSpPr>
        <p:spPr>
          <a:xfrm>
            <a:off x="4629149" y="415400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EE04EF-F832-CA42-B2AD-31B9ECE11B88}"/>
              </a:ext>
            </a:extLst>
          </p:cNvPr>
          <p:cNvSpPr txBox="1"/>
          <p:nvPr/>
        </p:nvSpPr>
        <p:spPr>
          <a:xfrm>
            <a:off x="4593828" y="3295912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5741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230247" y="243017"/>
            <a:ext cx="2057100" cy="3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Helvetica Neue Light"/>
              <a:buNone/>
            </a:pPr>
            <a:r>
              <a:rPr lang="en" sz="1500">
                <a:latin typeface="Helvetica Neue Light"/>
                <a:ea typeface="Helvetica Neue Light"/>
                <a:cs typeface="Helvetica Neue Light"/>
                <a:sym typeface="Helvetica Neue Light"/>
              </a:rPr>
              <a:t>Paired</a:t>
            </a:r>
            <a:r>
              <a:rPr lang="en" sz="15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Sketches</a:t>
            </a:r>
            <a:endParaRPr sz="1000"/>
          </a:p>
        </p:txBody>
      </p:sp>
      <p:grpSp>
        <p:nvGrpSpPr>
          <p:cNvPr id="102" name="Google Shape;102;p19"/>
          <p:cNvGrpSpPr/>
          <p:nvPr/>
        </p:nvGrpSpPr>
        <p:grpSpPr>
          <a:xfrm>
            <a:off x="3821206" y="1760709"/>
            <a:ext cx="4904709" cy="4476912"/>
            <a:chOff x="2425925" y="620314"/>
            <a:chExt cx="6153963" cy="5617205"/>
          </a:xfrm>
        </p:grpSpPr>
        <p:pic>
          <p:nvPicPr>
            <p:cNvPr id="103" name="Google Shape;103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787502" y="620314"/>
              <a:ext cx="2792387" cy="5617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25925" y="620314"/>
              <a:ext cx="2792387" cy="56172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19"/>
            <p:cNvSpPr/>
            <p:nvPr/>
          </p:nvSpPr>
          <p:spPr>
            <a:xfrm>
              <a:off x="2793519" y="3139294"/>
              <a:ext cx="2057100" cy="2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775" tIns="50775" rIns="50775" bIns="50775" anchor="t" anchorCtr="0">
              <a:noAutofit/>
            </a:bodyPr>
            <a:lstStyle/>
            <a:p>
              <a:pPr marL="0" marR="25400" lvl="0" indent="2540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300"/>
                <a:buFont typeface="Helvetica Neue Light"/>
                <a:buNone/>
              </a:pPr>
              <a:r>
                <a:rPr lang="en" sz="1300" b="0" i="0" u="none" strike="noStrike" cap="none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Screen 1</a:t>
              </a:r>
              <a:endParaRPr sz="1000"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6155080" y="3139294"/>
              <a:ext cx="2057100" cy="29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775" tIns="50775" rIns="50775" bIns="50775" anchor="t" anchorCtr="0">
              <a:noAutofit/>
            </a:bodyPr>
            <a:lstStyle/>
            <a:p>
              <a:pPr marL="0" marR="25400" lvl="0" indent="2540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300"/>
                <a:buFont typeface="Helvetica Neue Light"/>
                <a:buNone/>
              </a:pPr>
              <a:r>
                <a:rPr lang="en" sz="1300" b="0" i="0" u="none" strike="noStrike" cap="none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Screen 2</a:t>
              </a:r>
              <a:endParaRPr sz="1000"/>
            </a:p>
          </p:txBody>
        </p:sp>
      </p:grpSp>
      <p:sp>
        <p:nvSpPr>
          <p:cNvPr id="107" name="Google Shape;107;p19"/>
          <p:cNvSpPr/>
          <p:nvPr/>
        </p:nvSpPr>
        <p:spPr>
          <a:xfrm>
            <a:off x="6179332" y="6426671"/>
            <a:ext cx="28014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75" tIns="50775" rIns="50775" bIns="50775" anchor="t" anchorCtr="0">
            <a:noAutofit/>
          </a:bodyPr>
          <a:lstStyle/>
          <a:p>
            <a:pPr marL="0" marR="25400" lvl="0" indent="25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 Light"/>
              <a:buNone/>
            </a:pPr>
            <a:r>
              <a:rPr lang="en" sz="1300" dirty="0">
                <a:latin typeface="Helvetica Neue Light"/>
                <a:ea typeface="Helvetica Neue Light"/>
                <a:sym typeface="Helvetica Neue Light"/>
              </a:rPr>
              <a:t>Kate Shan</a:t>
            </a:r>
            <a:endParaRPr sz="1000" dirty="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25" y="1305197"/>
            <a:ext cx="3096650" cy="5005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481E1C5-CF7D-BA4E-9475-7D3A518D7738}"/>
              </a:ext>
            </a:extLst>
          </p:cNvPr>
          <p:cNvSpPr/>
          <p:nvPr/>
        </p:nvSpPr>
        <p:spPr>
          <a:xfrm>
            <a:off x="3932873" y="2218309"/>
            <a:ext cx="1991684" cy="3561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E1B5C75-5212-F743-B053-5AA3883D3D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9067" y="3127248"/>
            <a:ext cx="1248738" cy="215180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985A605-59B1-B241-B04F-EC027B7E0C23}"/>
              </a:ext>
            </a:extLst>
          </p:cNvPr>
          <p:cNvSpPr txBox="1"/>
          <p:nvPr/>
        </p:nvSpPr>
        <p:spPr>
          <a:xfrm>
            <a:off x="4416994" y="2283201"/>
            <a:ext cx="10279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mperzand" pitchFamily="2" charset="77"/>
                <a:ea typeface="Amperzand" pitchFamily="2" charset="77"/>
              </a:rPr>
              <a:t>6 April 2020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C0E71A2-1236-6C4B-8A65-E755BC0AC873}"/>
              </a:ext>
            </a:extLst>
          </p:cNvPr>
          <p:cNvSpPr txBox="1"/>
          <p:nvPr/>
        </p:nvSpPr>
        <p:spPr>
          <a:xfrm>
            <a:off x="4646764" y="2920446"/>
            <a:ext cx="3770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lphaWood" pitchFamily="2" charset="0"/>
                <a:ea typeface="Toppan Bunkyu Midashi Gothic Ex" panose="020B0900000000000000" pitchFamily="34" charset="-128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47B2B1-CECE-5149-9724-A471E600A27C}"/>
              </a:ext>
            </a:extLst>
          </p:cNvPr>
          <p:cNvSpPr txBox="1"/>
          <p:nvPr/>
        </p:nvSpPr>
        <p:spPr>
          <a:xfrm>
            <a:off x="4398476" y="2602234"/>
            <a:ext cx="952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lphaWood" pitchFamily="2" charset="0"/>
                <a:ea typeface="HeadLineA" pitchFamily="2" charset="-127"/>
              </a:rPr>
              <a:t>Stressed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C12FBD7-19CC-5943-9C36-7611230AB7EC}"/>
              </a:ext>
            </a:extLst>
          </p:cNvPr>
          <p:cNvSpPr/>
          <p:nvPr/>
        </p:nvSpPr>
        <p:spPr>
          <a:xfrm>
            <a:off x="4533319" y="5399841"/>
            <a:ext cx="826935" cy="24649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adLineA" pitchFamily="2" charset="-127"/>
                <a:ea typeface="HeadLineA" pitchFamily="2" charset="-127"/>
                <a:cs typeface="Aharoni" panose="02010803020104030203" pitchFamily="2" charset="-79"/>
              </a:rPr>
              <a:t>Next</a:t>
            </a:r>
          </a:p>
        </p:txBody>
      </p:sp>
      <p:pic>
        <p:nvPicPr>
          <p:cNvPr id="38" name="Picture 37" descr="A close up of a logo&#10;&#10;Description automatically generated">
            <a:extLst>
              <a:ext uri="{FF2B5EF4-FFF2-40B4-BE49-F238E27FC236}">
                <a16:creationId xmlns:a16="http://schemas.microsoft.com/office/drawing/2014/main" id="{39BED9A7-A0B2-E74E-B1B5-52A2627F9B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7203" y="2273807"/>
            <a:ext cx="281993" cy="264478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CCFB795-F0F4-464A-AD15-631C55D786E4}"/>
              </a:ext>
            </a:extLst>
          </p:cNvPr>
          <p:cNvCxnSpPr>
            <a:cxnSpLocks/>
          </p:cNvCxnSpPr>
          <p:nvPr/>
        </p:nvCxnSpPr>
        <p:spPr>
          <a:xfrm flipV="1">
            <a:off x="5719955" y="3913485"/>
            <a:ext cx="0" cy="5625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668C875-8C7A-5343-A36B-3C9E7B18281B}"/>
              </a:ext>
            </a:extLst>
          </p:cNvPr>
          <p:cNvSpPr txBox="1"/>
          <p:nvPr/>
        </p:nvSpPr>
        <p:spPr>
          <a:xfrm>
            <a:off x="5594224" y="450331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00E76C-BFDF-B14E-8F8D-8C2CBD806282}"/>
              </a:ext>
            </a:extLst>
          </p:cNvPr>
          <p:cNvSpPr txBox="1"/>
          <p:nvPr/>
        </p:nvSpPr>
        <p:spPr>
          <a:xfrm>
            <a:off x="5558903" y="3645225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10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FA0B71B-AB8B-5C4E-B9D8-C1437844A32E}"/>
              </a:ext>
            </a:extLst>
          </p:cNvPr>
          <p:cNvSpPr/>
          <p:nvPr/>
        </p:nvSpPr>
        <p:spPr>
          <a:xfrm>
            <a:off x="6638448" y="2218309"/>
            <a:ext cx="1991684" cy="3561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3" name="Picture 42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54E9FFD2-7451-5346-B0DF-90A1119132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8099" y="3135448"/>
            <a:ext cx="1312382" cy="2238578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8121582-B556-9D4A-BEB8-8AE0BFF19D54}"/>
              </a:ext>
            </a:extLst>
          </p:cNvPr>
          <p:cNvSpPr txBox="1"/>
          <p:nvPr/>
        </p:nvSpPr>
        <p:spPr>
          <a:xfrm>
            <a:off x="7180420" y="2292595"/>
            <a:ext cx="10279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mperzand" pitchFamily="2" charset="77"/>
                <a:ea typeface="Amperzand" pitchFamily="2" charset="77"/>
              </a:rPr>
              <a:t>6 April 2020</a:t>
            </a:r>
          </a:p>
        </p:txBody>
      </p:sp>
      <p:pic>
        <p:nvPicPr>
          <p:cNvPr id="45" name="Picture 44" descr="A close up of a logo&#10;&#10;Description automatically generated">
            <a:extLst>
              <a:ext uri="{FF2B5EF4-FFF2-40B4-BE49-F238E27FC236}">
                <a16:creationId xmlns:a16="http://schemas.microsoft.com/office/drawing/2014/main" id="{9532AB51-2124-584D-80AA-5901CD74D3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0629" y="2283201"/>
            <a:ext cx="281993" cy="26447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22A6DDB-97F7-8445-A785-70C6EB4552E6}"/>
              </a:ext>
            </a:extLst>
          </p:cNvPr>
          <p:cNvSpPr txBox="1"/>
          <p:nvPr/>
        </p:nvSpPr>
        <p:spPr>
          <a:xfrm>
            <a:off x="6927585" y="2673112"/>
            <a:ext cx="1413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874B04"/>
                </a:solidFill>
                <a:latin typeface="Amperzand" pitchFamily="2" charset="77"/>
                <a:ea typeface="Amperzand" pitchFamily="2" charset="77"/>
              </a:rPr>
              <a:t>Take a Break !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0C8215CF-CC41-254F-9B2A-D314D1F28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-675803" y="1918363"/>
            <a:ext cx="4905339" cy="36790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2337</TotalTime>
  <Words>270</Words>
  <Application>Microsoft Macintosh PowerPoint</Application>
  <PresentationFormat>On-screen Show (4:3)</PresentationFormat>
  <Paragraphs>49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HeadLineA</vt:lpstr>
      <vt:lpstr>Helvetica Neue Light</vt:lpstr>
      <vt:lpstr>AlphaWood</vt:lpstr>
      <vt:lpstr>Arial</vt:lpstr>
      <vt:lpstr>Amperzand</vt:lpstr>
      <vt:lpstr>Simple Light</vt:lpstr>
      <vt:lpstr>PowerPoint Presentation</vt:lpstr>
      <vt:lpstr>PowerPoint Presentation</vt:lpstr>
      <vt:lpstr>PowerPoint Presentation</vt:lpstr>
      <vt:lpstr>Typography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Kai-I Shan</cp:lastModifiedBy>
  <cp:revision>11</cp:revision>
  <dcterms:modified xsi:type="dcterms:W3CDTF">2020-04-16T15:53:32Z</dcterms:modified>
</cp:coreProperties>
</file>